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12/13/2013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12/13/2013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12/13/2013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12/13/2013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National Education Association</a:t>
            </a:r>
            <a:endParaRPr lang="en-US" dirty="0"/>
          </a:p>
        </p:txBody>
      </p:sp>
      <p:sp>
        <p:nvSpPr>
          <p:cNvPr id="3" name="Subtitle 2"/>
          <p:cNvSpPr>
            <a:spLocks noGrp="1"/>
          </p:cNvSpPr>
          <p:nvPr>
            <p:ph type="subTitle" idx="1"/>
          </p:nvPr>
        </p:nvSpPr>
        <p:spPr/>
        <p:txBody>
          <a:bodyPr/>
          <a:lstStyle/>
          <a:p>
            <a:r>
              <a:rPr lang="en-US" dirty="0" smtClean="0"/>
              <a:t>Hannah Perry-Zeik</a:t>
            </a:r>
            <a:endParaRPr lang="en-US" dirty="0"/>
          </a:p>
        </p:txBody>
      </p:sp>
    </p:spTree>
    <p:extLst>
      <p:ext uri="{BB962C8B-B14F-4D97-AF65-F5344CB8AC3E}">
        <p14:creationId xmlns:p14="http://schemas.microsoft.com/office/powerpoint/2010/main" xmlns="" val="1055579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78313"/>
            <a:ext cx="8419331" cy="4003664"/>
          </a:xfrm>
        </p:spPr>
        <p:txBody>
          <a:bodyPr/>
          <a:lstStyle/>
          <a:p>
            <a:r>
              <a:rPr lang="en-US" dirty="0" smtClean="0"/>
              <a:t>In 1857 the NTA (National Teachers Association) was first founded, with an initial membership of about 100</a:t>
            </a:r>
          </a:p>
          <a:p>
            <a:r>
              <a:rPr lang="en-US" dirty="0" smtClean="0"/>
              <a:t>In 1870, the NTA merged with the American Normal School Association, the National Association of School Superintendents, and the Central College Association, to become the </a:t>
            </a:r>
            <a:r>
              <a:rPr lang="en-US" dirty="0" smtClean="0"/>
              <a:t>NEA</a:t>
            </a:r>
            <a:endParaRPr lang="en-US" dirty="0" smtClean="0"/>
          </a:p>
        </p:txBody>
      </p:sp>
      <p:sp>
        <p:nvSpPr>
          <p:cNvPr id="3" name="Title 2"/>
          <p:cNvSpPr>
            <a:spLocks noGrp="1"/>
          </p:cNvSpPr>
          <p:nvPr>
            <p:ph type="title"/>
          </p:nvPr>
        </p:nvSpPr>
        <p:spPr/>
        <p:txBody>
          <a:bodyPr/>
          <a:lstStyle/>
          <a:p>
            <a:pPr algn="r"/>
            <a:r>
              <a:rPr lang="en-US" dirty="0" smtClean="0"/>
              <a:t>…A Brief History</a:t>
            </a:r>
            <a:endParaRPr lang="en-US" dirty="0"/>
          </a:p>
        </p:txBody>
      </p:sp>
    </p:spTree>
    <p:extLst>
      <p:ext uri="{BB962C8B-B14F-4D97-AF65-F5344CB8AC3E}">
        <p14:creationId xmlns:p14="http://schemas.microsoft.com/office/powerpoint/2010/main" xmlns="" val="2399739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mission of the NEA is to advocate for professionals in the field of education, unite its members and the nation, and to give every student the education needed to prepare them to succeed in the world</a:t>
            </a:r>
          </a:p>
          <a:p>
            <a:r>
              <a:rPr lang="en-US" dirty="0" smtClean="0"/>
              <a:t>Principles such as equal opportunity, professionalism, collective action, and democracy guide the NEA’s mission</a:t>
            </a:r>
          </a:p>
          <a:p>
            <a:pPr marL="0" indent="0">
              <a:buNone/>
            </a:pPr>
            <a:endParaRPr lang="en-US" dirty="0"/>
          </a:p>
        </p:txBody>
      </p:sp>
      <p:sp>
        <p:nvSpPr>
          <p:cNvPr id="3" name="Title 2"/>
          <p:cNvSpPr>
            <a:spLocks noGrp="1"/>
          </p:cNvSpPr>
          <p:nvPr>
            <p:ph type="title"/>
          </p:nvPr>
        </p:nvSpPr>
        <p:spPr/>
        <p:txBody>
          <a:bodyPr/>
          <a:lstStyle/>
          <a:p>
            <a:pPr algn="r"/>
            <a:r>
              <a:rPr lang="en-US" dirty="0" smtClean="0"/>
              <a:t>…Mission Statement</a:t>
            </a:r>
            <a:endParaRPr lang="en-US" dirty="0"/>
          </a:p>
        </p:txBody>
      </p:sp>
    </p:spTree>
    <p:extLst>
      <p:ext uri="{BB962C8B-B14F-4D97-AF65-F5344CB8AC3E}">
        <p14:creationId xmlns:p14="http://schemas.microsoft.com/office/powerpoint/2010/main" xmlns="" val="2110181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NEA is comprised of a variety of education professionals, from higher education faculty and staff to administration. Students can also become members of the NEA.</a:t>
            </a:r>
          </a:p>
          <a:p>
            <a:r>
              <a:rPr lang="en-US" dirty="0" smtClean="0"/>
              <a:t>You can join the NEA through its </a:t>
            </a:r>
            <a:r>
              <a:rPr lang="en-US" dirty="0" smtClean="0"/>
              <a:t>website, www.nea.org</a:t>
            </a:r>
            <a:endParaRPr lang="en-US" dirty="0"/>
          </a:p>
        </p:txBody>
      </p:sp>
      <p:sp>
        <p:nvSpPr>
          <p:cNvPr id="3" name="Title 2"/>
          <p:cNvSpPr>
            <a:spLocks noGrp="1"/>
          </p:cNvSpPr>
          <p:nvPr>
            <p:ph type="title"/>
          </p:nvPr>
        </p:nvSpPr>
        <p:spPr/>
        <p:txBody>
          <a:bodyPr/>
          <a:lstStyle/>
          <a:p>
            <a:pPr algn="r"/>
            <a:r>
              <a:rPr lang="en-US" dirty="0" smtClean="0"/>
              <a:t>…Membership</a:t>
            </a:r>
            <a:endParaRPr lang="en-US" dirty="0"/>
          </a:p>
        </p:txBody>
      </p:sp>
    </p:spTree>
    <p:extLst>
      <p:ext uri="{BB962C8B-B14F-4D97-AF65-F5344CB8AC3E}">
        <p14:creationId xmlns:p14="http://schemas.microsoft.com/office/powerpoint/2010/main" xmlns="" val="199188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92587"/>
            <a:ext cx="7979325" cy="4182533"/>
          </a:xfrm>
        </p:spPr>
        <p:txBody>
          <a:bodyPr>
            <a:normAutofit/>
          </a:bodyPr>
          <a:lstStyle/>
          <a:p>
            <a:r>
              <a:rPr lang="en-US" dirty="0" smtClean="0"/>
              <a:t>Common Core State Standards- aims to clearly illustrate what students are expected to learn</a:t>
            </a:r>
          </a:p>
          <a:p>
            <a:r>
              <a:rPr lang="en-US" dirty="0" smtClean="0"/>
              <a:t>School Safety- </a:t>
            </a:r>
            <a:r>
              <a:rPr lang="en-US" dirty="0" smtClean="0"/>
              <a:t>aims to secure a safe, healthy, and peaceful learning environment for students</a:t>
            </a:r>
          </a:p>
          <a:p>
            <a:r>
              <a:rPr lang="en-US" dirty="0" smtClean="0"/>
              <a:t>No Child Left Behind Act- The NEA supports the ideas established in NCLB, which is the current incarnation of President Lyndon B. Johnson’s Elementary and Secondary Education Act. </a:t>
            </a:r>
            <a:endParaRPr lang="en-US" dirty="0" smtClean="0"/>
          </a:p>
          <a:p>
            <a:pPr lvl="1"/>
            <a:r>
              <a:rPr lang="en-US" dirty="0" smtClean="0"/>
              <a:t>However, the NEA believes that the NCLB requires revision in order to be put in to practice</a:t>
            </a:r>
            <a:endParaRPr lang="en-US" dirty="0"/>
          </a:p>
        </p:txBody>
      </p:sp>
      <p:sp>
        <p:nvSpPr>
          <p:cNvPr id="3" name="Title 2"/>
          <p:cNvSpPr>
            <a:spLocks noGrp="1"/>
          </p:cNvSpPr>
          <p:nvPr>
            <p:ph type="title"/>
          </p:nvPr>
        </p:nvSpPr>
        <p:spPr/>
        <p:txBody>
          <a:bodyPr/>
          <a:lstStyle/>
          <a:p>
            <a:pPr algn="r"/>
            <a:r>
              <a:rPr lang="en-US" dirty="0" smtClean="0"/>
              <a:t>…Issues</a:t>
            </a:r>
            <a:endParaRPr lang="en-US" dirty="0"/>
          </a:p>
        </p:txBody>
      </p:sp>
    </p:spTree>
    <p:extLst>
      <p:ext uri="{BB962C8B-B14F-4D97-AF65-F5344CB8AC3E}">
        <p14:creationId xmlns:p14="http://schemas.microsoft.com/office/powerpoint/2010/main" xmlns="" val="1953442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NEA opposes the Student Success Act which was passed by the House of Representatives in June 2013, because it erodes the historical federal role in education of targeting resources to marginalized students</a:t>
            </a:r>
          </a:p>
          <a:p>
            <a:r>
              <a:rPr lang="en-US" dirty="0" smtClean="0"/>
              <a:t>The NEA strongly believes that, especially in these economically difficult times, investing funds in education makes sense both fiscally and for public policy</a:t>
            </a:r>
            <a:endParaRPr lang="en-US" dirty="0"/>
          </a:p>
        </p:txBody>
      </p:sp>
      <p:sp>
        <p:nvSpPr>
          <p:cNvPr id="3" name="Title 2"/>
          <p:cNvSpPr>
            <a:spLocks noGrp="1"/>
          </p:cNvSpPr>
          <p:nvPr>
            <p:ph type="title"/>
          </p:nvPr>
        </p:nvSpPr>
        <p:spPr/>
        <p:txBody>
          <a:bodyPr/>
          <a:lstStyle/>
          <a:p>
            <a:pPr algn="r"/>
            <a:r>
              <a:rPr lang="en-US" dirty="0" smtClean="0"/>
              <a:t>…Issues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2850" y="5611706"/>
            <a:ext cx="4781150" cy="415205"/>
          </a:xfrm>
        </p:spPr>
        <p:txBody>
          <a:bodyPr>
            <a:normAutofit fontScale="92500"/>
          </a:bodyPr>
          <a:lstStyle/>
          <a:p>
            <a:r>
              <a:rPr lang="en-US" sz="1600" dirty="0" smtClean="0"/>
              <a:t>Use of visuals to influence emotion of website visitors </a:t>
            </a:r>
            <a:endParaRPr lang="en-US" sz="1600" dirty="0"/>
          </a:p>
        </p:txBody>
      </p:sp>
      <p:sp>
        <p:nvSpPr>
          <p:cNvPr id="3" name="Title 2"/>
          <p:cNvSpPr>
            <a:spLocks noGrp="1"/>
          </p:cNvSpPr>
          <p:nvPr>
            <p:ph type="title"/>
          </p:nvPr>
        </p:nvSpPr>
        <p:spPr/>
        <p:txBody>
          <a:bodyPr/>
          <a:lstStyle/>
          <a:p>
            <a:pPr algn="r"/>
            <a:r>
              <a:rPr lang="en-US" dirty="0" smtClean="0"/>
              <a:t>…Website</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320040" y="2484694"/>
            <a:ext cx="3794760" cy="1129173"/>
          </a:xfrm>
          <a:prstGeom prst="rect">
            <a:avLst/>
          </a:prstGeom>
          <a:noFill/>
          <a:ln w="9525">
            <a:noFill/>
            <a:miter lim="800000"/>
            <a:headEnd/>
            <a:tailEnd/>
          </a:ln>
        </p:spPr>
      </p:pic>
      <p:sp>
        <p:nvSpPr>
          <p:cNvPr id="5" name="Rectangle 4"/>
          <p:cNvSpPr/>
          <p:nvPr/>
        </p:nvSpPr>
        <p:spPr>
          <a:xfrm>
            <a:off x="209149" y="3803904"/>
            <a:ext cx="4153701" cy="369332"/>
          </a:xfrm>
          <a:prstGeom prst="rect">
            <a:avLst/>
          </a:prstGeom>
        </p:spPr>
        <p:txBody>
          <a:bodyPr wrap="none">
            <a:spAutoFit/>
          </a:bodyPr>
          <a:lstStyle/>
          <a:p>
            <a:r>
              <a:rPr lang="en-US" dirty="0" smtClean="0"/>
              <a:t>“Great Public Schools for Every Student”</a:t>
            </a:r>
            <a:endParaRPr lang="en-US" dirty="0"/>
          </a:p>
        </p:txBody>
      </p:sp>
      <p:pic>
        <p:nvPicPr>
          <p:cNvPr id="6" name="Picture 3"/>
          <p:cNvPicPr>
            <a:picLocks noChangeAspect="1" noChangeArrowheads="1"/>
          </p:cNvPicPr>
          <p:nvPr/>
        </p:nvPicPr>
        <p:blipFill>
          <a:blip r:embed="rId3" cstate="print"/>
          <a:srcRect/>
          <a:stretch>
            <a:fillRect/>
          </a:stretch>
        </p:blipFill>
        <p:spPr bwMode="auto">
          <a:xfrm>
            <a:off x="4565023" y="3265932"/>
            <a:ext cx="4121777" cy="2138172"/>
          </a:xfrm>
          <a:prstGeom prst="rect">
            <a:avLst/>
          </a:prstGeom>
          <a:noFill/>
          <a:ln w="9525">
            <a:noFill/>
            <a:miter lim="800000"/>
            <a:headEnd/>
            <a:tailEnd/>
          </a:ln>
        </p:spPr>
      </p:pic>
      <p:sp>
        <p:nvSpPr>
          <p:cNvPr id="7" name="Rectangle 6"/>
          <p:cNvSpPr/>
          <p:nvPr/>
        </p:nvSpPr>
        <p:spPr>
          <a:xfrm>
            <a:off x="603505" y="4617720"/>
            <a:ext cx="3099816" cy="1200329"/>
          </a:xfrm>
          <a:prstGeom prst="rect">
            <a:avLst/>
          </a:prstGeom>
        </p:spPr>
        <p:txBody>
          <a:bodyPr wrap="square">
            <a:spAutoFit/>
          </a:bodyPr>
          <a:lstStyle/>
          <a:p>
            <a:r>
              <a:rPr lang="en-US" i="1" dirty="0" smtClean="0"/>
              <a:t>“NEA believes </a:t>
            </a:r>
            <a:r>
              <a:rPr lang="en-US" i="1" dirty="0" smtClean="0"/>
              <a:t>every student in America, regardless of family income or place of residence, deserves a quality education</a:t>
            </a:r>
            <a:r>
              <a:rPr lang="en-US" i="1" dirty="0" smtClean="0"/>
              <a:t>.” </a:t>
            </a:r>
            <a:endParaRPr lang="en-US"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“Raise Your Hand” Campaign- Raise Your Hand calls to move members beyond just talking to actually delivering measurable action in providing public education and helping students to succeed</a:t>
            </a:r>
          </a:p>
          <a:p>
            <a:r>
              <a:rPr lang="en-US" dirty="0" smtClean="0"/>
              <a:t>People can also take action by becoming “cyber-lobbyists”, to communicate what they want in public education to their local elected representatives</a:t>
            </a:r>
            <a:endParaRPr lang="en-US" dirty="0"/>
          </a:p>
        </p:txBody>
      </p:sp>
      <p:sp>
        <p:nvSpPr>
          <p:cNvPr id="3" name="Title 2"/>
          <p:cNvSpPr>
            <a:spLocks noGrp="1"/>
          </p:cNvSpPr>
          <p:nvPr>
            <p:ph type="title"/>
          </p:nvPr>
        </p:nvSpPr>
        <p:spPr/>
        <p:txBody>
          <a:bodyPr/>
          <a:lstStyle/>
          <a:p>
            <a:pPr algn="r"/>
            <a:r>
              <a:rPr lang="en-US" dirty="0" smtClean="0"/>
              <a:t>…Mobilizing Members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783</TotalTime>
  <Words>380</Words>
  <Application>Microsoft Office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Waveform</vt:lpstr>
      <vt:lpstr>National Education Association</vt:lpstr>
      <vt:lpstr>…A Brief History</vt:lpstr>
      <vt:lpstr>…Mission Statement</vt:lpstr>
      <vt:lpstr>…Membership</vt:lpstr>
      <vt:lpstr>…Issues</vt:lpstr>
      <vt:lpstr>…Issues</vt:lpstr>
      <vt:lpstr>…Website</vt:lpstr>
      <vt:lpstr>…Mobilizing Members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Education Association</dc:title>
  <dc:creator>Hannah Perry-Zeik</dc:creator>
  <cp:lastModifiedBy>LHRIC</cp:lastModifiedBy>
  <cp:revision>14</cp:revision>
  <dcterms:created xsi:type="dcterms:W3CDTF">2013-12-13T00:03:32Z</dcterms:created>
  <dcterms:modified xsi:type="dcterms:W3CDTF">2013-12-13T15:27:38Z</dcterms:modified>
</cp:coreProperties>
</file>